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82" r:id="rId5"/>
    <p:sldId id="281" r:id="rId6"/>
    <p:sldId id="276" r:id="rId7"/>
    <p:sldId id="278" r:id="rId8"/>
    <p:sldId id="279" r:id="rId9"/>
    <p:sldId id="265" r:id="rId10"/>
    <p:sldId id="266" r:id="rId11"/>
    <p:sldId id="268" r:id="rId12"/>
    <p:sldId id="269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64" autoAdjust="0"/>
    <p:restoredTop sz="94660"/>
  </p:normalViewPr>
  <p:slideViewPr>
    <p:cSldViewPr snapToGrid="0">
      <p:cViewPr varScale="1">
        <p:scale>
          <a:sx n="75" d="100"/>
          <a:sy n="75" d="100"/>
        </p:scale>
        <p:origin x="-27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707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618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695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608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065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1043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250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287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774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496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816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C4A36-FC7C-4F1F-B321-004725492F1D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763FE-EAF7-4FA3-9D36-4F5636A653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346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9166" y="2048929"/>
            <a:ext cx="11662039" cy="8605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3800" b="1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Обучение грамоте детей дошкольного возраста</a:t>
            </a:r>
            <a:endParaRPr lang="ru-RU" sz="38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39303" y="3619098"/>
            <a:ext cx="56019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/>
            </a:r>
            <a:br>
              <a:rPr lang="ru-RU" sz="28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2800" b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Учитель-логопед </a:t>
            </a:r>
          </a:p>
          <a:p>
            <a:pPr algn="r"/>
            <a:r>
              <a:rPr lang="ru-RU" sz="2800" b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МАДОУ МДС № 49  </a:t>
            </a:r>
            <a:endParaRPr lang="ru-RU" sz="2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r"/>
            <a:r>
              <a:rPr lang="ru-RU" sz="2800" b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Чернышова</a:t>
            </a:r>
            <a:r>
              <a:rPr lang="ru-RU" sz="2800" b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Светлана Николаевна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9296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effectLst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Букварный период. Обычно делится на два-три этапа. </a:t>
            </a:r>
            <a:r>
              <a:rPr lang="ru-RU" sz="2000" b="1" dirty="0" smtClean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Развитие фонетико-фонематических представлений, навыков языкового анализа и синтеза идут в параллели с обучением грамоте</a:t>
            </a:r>
            <a:endParaRPr lang="ru-RU" sz="2000" b="1" dirty="0" smtClean="0">
              <a:effectLst/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400" dirty="0" smtClean="0">
                <a:effectLst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Воспитание внимания к звуковой стороне речи.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effectLst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Формирование умения различать гласные звуки.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Формирование умения различать слова, сходные по звучанию.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Формирование умение различать гласные и согласные звуки.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Формирование навыка выделения гласных звуков из ряда звуков.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Формирование первоначальных навыков анализа и синтеза.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Формирование умения подбирать слова с заданным звуком.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Закрепление понятий звук, гласный звук, согласный звук и умения оперировать этими понятиями</a:t>
            </a:r>
            <a:r>
              <a:rPr lang="ru-RU" sz="14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sz="14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Развитие внимания к </a:t>
            </a:r>
            <a:r>
              <a:rPr lang="ru-RU" sz="14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звукослоговой</a:t>
            </a:r>
            <a:r>
              <a:rPr lang="ru-RU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структуре слова.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Формирование умения делить на слоги двусложные слова, состоящие из открытых слогов (</a:t>
            </a:r>
            <a:r>
              <a:rPr lang="ru-RU" sz="14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ма-ма</a:t>
            </a:r>
            <a:r>
              <a:rPr lang="ru-RU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14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ва-та</a:t>
            </a:r>
            <a:r>
              <a:rPr lang="ru-RU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14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ру-ка</a:t>
            </a:r>
            <a:r>
              <a:rPr lang="ru-RU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 и составлять слова из двух данных открытых слогов.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1400" dirty="0">
              <a:effectLst/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1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5470" y="0"/>
            <a:ext cx="1192653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Обучение грамоте</a:t>
            </a:r>
            <a:endParaRPr lang="ru-RU" sz="20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Формирование понятия буква и представления о том, чем звук отличается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от буквы.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Ознакомление с гласными буквами с согласными буквами раннего онтогенеза.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Формирование навыков конструирования букв из палочек, выкладывания из </a:t>
            </a:r>
            <a:r>
              <a:rPr lang="ru-RU" sz="2000" dirty="0" err="1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шнурочка</a:t>
            </a:r>
            <a:r>
              <a:rPr lang="ru-RU" sz="2000" dirty="0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 мозаики, лепки из пластилина, «рисования» по тонкому слою манки или песка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 в воздухе.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Обучение узнаванию зашумленных, изображенных с недостающими элементами пройденных букв; нахождению знакомых букв в ряду правильно и зеркально изображенных букв.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Формирование навыков составления и чтения слияний гласных, закрытых и открытых слогов и слов с пройденными буквами, осознанного чтения коротких </a:t>
            </a:r>
            <a:r>
              <a:rPr lang="ru-RU" sz="2400" dirty="0" smtClean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слов.</a:t>
            </a:r>
            <a:endParaRPr lang="ru-RU" sz="24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51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54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2000" b="1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II </a:t>
            </a:r>
            <a:r>
              <a:rPr lang="ru-RU" sz="2000" b="1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период работы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Продолжение развития фонетико-фонематических представлений и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навыков языкового анализа и синтеза</a:t>
            </a:r>
            <a:endParaRPr lang="ru-RU" sz="2000" b="1" dirty="0" smtClean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Совершенствование умения различать на слух длинные и короткие слова.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Обеспечение дальнейшего усвоение и использование в речи слов различной звукослоговой структуры.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Совершенствование умения различать на слух гласные звуки.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Закрепление представлений о гласных и согласных звуках, их отличительных признаках.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Формирование умения различать на слух согласные звуки, близкие по артикуляционным признакам в ряду звуков, слогов, слов, в предложениях, свободной игровой и речевой деятельности.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Закрепление навыка выделения заданных звуков из ряда звуков, гласных из начала слова, согласных из конца и начала слова.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Совершенствование навыка анализа и синтеза открытых и закрытых слогов, слов из трех-пяти звуков.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Формирование навыка различения согласных звуков по признакам: </a:t>
            </a:r>
          </a:p>
          <a:p>
            <a:pPr>
              <a:spcAft>
                <a:spcPts val="0"/>
              </a:spcAft>
            </a:pPr>
            <a:r>
              <a:rPr lang="ru-RU" sz="1600" dirty="0" err="1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глухой-звонкий</a:t>
            </a:r>
            <a:r>
              <a:rPr lang="ru-RU" sz="1600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ru-RU" sz="1600" dirty="0" err="1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твердый-мягкий</a:t>
            </a:r>
            <a:r>
              <a:rPr lang="ru-RU" sz="1600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Закрепление понятий </a:t>
            </a:r>
            <a:r>
              <a:rPr lang="ru-RU" sz="16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звук</a:t>
            </a:r>
            <a:r>
              <a:rPr lang="ru-RU" sz="1600" i="1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ru-RU" sz="16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гласный звук, согласный звук.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Формирование понятий </a:t>
            </a:r>
            <a:r>
              <a:rPr lang="ru-RU" sz="16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звонкий согласный звук,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глухой согласный звук, мягкий согласный звук,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твердый согласный звук.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Формирование навыков слогового анализа и синтеза слов, состоящих из двух слогов, трех слогов, одного слога. 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Закрепление понятия </a:t>
            </a:r>
            <a:r>
              <a:rPr lang="ru-RU" sz="16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слог</a:t>
            </a:r>
            <a:r>
              <a:rPr lang="ru-RU" sz="16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ru-RU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и умение оперировать им.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160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330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0131" y="661246"/>
            <a:ext cx="10972800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грамоте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Закрепление понятия </a:t>
            </a:r>
            <a:r>
              <a:rPr lang="ru-RU" sz="2000" dirty="0" smtClean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буква</a:t>
            </a:r>
            <a:r>
              <a:rPr lang="ru-RU" sz="20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и представления о том, чем </a:t>
            </a:r>
            <a:r>
              <a:rPr lang="ru-RU" sz="2000" dirty="0" smtClean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звук</a:t>
            </a:r>
            <a:r>
              <a:rPr lang="ru-RU" sz="20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отличается от </a:t>
            </a:r>
            <a:r>
              <a:rPr lang="ru-RU" sz="2000" dirty="0" smtClean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буквы.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Ознакомление с новыми буквами.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Совершенствование навыков конструирования букв из палочек, выкладывания из </a:t>
            </a:r>
            <a:r>
              <a:rPr lang="ru-RU" sz="2000" dirty="0" err="1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шнурочка</a:t>
            </a:r>
            <a:r>
              <a:rPr lang="ru-RU" sz="20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и мозаики, лепки из пластилина, «рисования» по тонкому слою манки или песка и в воздухе. 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Обучение узнаванию «зашумленных» изображений пройденных букв; изученных букв, изображенных с недостающими элементами; нахождению знакомых букв в ряду правильно и зеркально изображенных букв.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Закрепление навыка чтения слогов с изученными буквами.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Формирование навыка осознанного чтения слов и предложений с изученными буквами.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296660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450" y="969210"/>
            <a:ext cx="11071123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ериод работы</a:t>
            </a: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языкового анализа и синтеза </a:t>
            </a:r>
          </a:p>
          <a:p>
            <a:pPr algn="ctr">
              <a:spcAft>
                <a:spcPts val="0"/>
              </a:spcAft>
            </a:pP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Закрепление представлений о гласных и согласных звуках, их отличительных признаках. 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Закрепление представлений о твердости-мягкости, глухости-звонкости согласных звуков. 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Ознакомление с новыми звуками. Формирование умения выделять эти звуки на фоне слова, подбирать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 с этими звуками.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Совершенствование навыков звукового анализа и синтеза слов из трех-пяти звуков.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Закрепление навыков слогового анализа и синтеза слов, состоящих из одного, двух, трех слогов.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053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9934" y="357602"/>
            <a:ext cx="10697497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грамоте</a:t>
            </a:r>
          </a:p>
          <a:p>
            <a:pPr algn="ctr">
              <a:lnSpc>
                <a:spcPct val="106000"/>
              </a:lnSpc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Ознакомление с новыми буквами.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умения правильно называть буквы русского алфавита.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навыков конструирования букв из палочек, кубиков, мозаики, навыков «печатания», лепки букв из пластилина.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Закрепление умения трансформировать буквы, различать правильно и неправильно напечатанные буквы, «допечатывать» незаконченные буквы.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Совершенствование навыка осознанного чтения слов, простых предложений.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навыка разгадывания ребусов, решения кроссв</a:t>
            </a:r>
            <a:r>
              <a:rPr lang="ru-RU" sz="20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ордов.</a:t>
            </a:r>
            <a:endParaRPr lang="ru-RU" sz="20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935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336" y="487750"/>
            <a:ext cx="117969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Речевое развитие детей дошкольного возраста состоит из: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Формирование словаря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Звуковая культура речи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Грамматический строй речи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Связная речь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Подготовка детей к обучению грамоте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Интерес к художественной литературе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</a:pPr>
            <a:endParaRPr lang="ru-RU" sz="2400" dirty="0" smtClean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В ФОП </a:t>
            </a:r>
            <a:r>
              <a:rPr lang="ru-RU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говорится</a:t>
            </a:r>
            <a:r>
              <a:rPr lang="ru-RU" sz="1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что подготовка к обучению грамоте должна осуществляться уже с 3-4 лет. Именно период считают периодом «языковой одаренности», когда дети особенно восприимчивы к звуковой стороне речи. </a:t>
            </a:r>
            <a:r>
              <a:rPr lang="ru-RU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В основе обучения грамоте детей (во всех современных программах, и об этом говорится и в ФОП) лежит </a:t>
            </a:r>
            <a:r>
              <a:rPr lang="ru-RU" sz="1600" dirty="0" smtClean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звуковой аналитико-синтетический метод</a:t>
            </a:r>
            <a:r>
              <a:rPr lang="ru-RU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опирающийся на овладение детьми навыками языкового анализа и синтеза.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14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3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421" y="493078"/>
            <a:ext cx="1203157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Обучение грамоте  детей дошкольного возраста должно проводиться при соблюдении следующих условий: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2400" dirty="0" smtClean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ребенок должен быть психологически готов к обучению грамоте, у него должны быть достаточно развиты зрительное и слуховое внимание, мышление, память, устная речь, пальцевая моторика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обучение следует проводить с использованием игровых методик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обучение должно проходить на положительном эмоциональном фоне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процесс обучения грамоте должен строиться только на материале правильно произносимых ребенком звуков.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198023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" y="368300"/>
            <a:ext cx="11531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ФОП ДО: задачи подготовки детей к обучению грамоте:</a:t>
            </a:r>
          </a:p>
          <a:p>
            <a:endParaRPr lang="ru-RU" sz="28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ru-RU" sz="28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ru-RU" sz="28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5600" y="975360"/>
          <a:ext cx="118364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4013200"/>
                <a:gridCol w="3302000"/>
                <a:gridCol w="3035300"/>
              </a:tblGrid>
              <a:tr h="17272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3-4 года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4-5 лет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5-6 лет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6-7 лет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5471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Формировать умение вслушиваться в звучание слова.</a:t>
                      </a:r>
                    </a:p>
                    <a:p>
                      <a:r>
                        <a:rPr lang="ru-RU" sz="1600" dirty="0" smtClean="0"/>
                        <a:t>Знакомить</a:t>
                      </a:r>
                      <a:r>
                        <a:rPr lang="ru-RU" sz="1600" baseline="0" dirty="0" smtClean="0"/>
                        <a:t> детей с терминами </a:t>
                      </a:r>
                      <a:r>
                        <a:rPr lang="ru-RU" sz="1600" b="1" baseline="0" dirty="0" smtClean="0"/>
                        <a:t>«слово», «звук» </a:t>
                      </a:r>
                      <a:r>
                        <a:rPr lang="ru-RU" sz="1600" baseline="0" dirty="0" smtClean="0"/>
                        <a:t>в практическом плане.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Продолжать знакомить с терминами «слово», «звук» практически, учить понимать и употреблять эти слова при выполнении упражнений, в речевых играх.</a:t>
                      </a:r>
                    </a:p>
                    <a:p>
                      <a:r>
                        <a:rPr lang="ru-RU" sz="1600" dirty="0" smtClean="0"/>
                        <a:t>Знакомить детей с тем, что слова</a:t>
                      </a:r>
                      <a:r>
                        <a:rPr lang="ru-RU" sz="1600" baseline="0" dirty="0" smtClean="0"/>
                        <a:t> состоят из звуков, звучат по-разному и сходно, звуки в слове поизносятся в определенной последовательности, могут быть разные по длительности звучания (короткие и длинные).</a:t>
                      </a:r>
                    </a:p>
                    <a:p>
                      <a:r>
                        <a:rPr lang="ru-RU" sz="1600" baseline="0" dirty="0" smtClean="0"/>
                        <a:t>Формировать умение различать на слух твердые и мягкие согласные (без выделения терминов), определять и изолированно произносить первый звук в слове, называть слова с заданным звуком.</a:t>
                      </a:r>
                    </a:p>
                    <a:p>
                      <a:r>
                        <a:rPr lang="ru-RU" sz="1600" baseline="0" dirty="0" smtClean="0"/>
                        <a:t>Выделять голосом звук в слове: произносить заданный звук в слове протяжно, громче, четче, чем он произносится обычно, называть изолировано.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Формировать у детей умение производить анализ слов различной звуковой структуры, выделять словесное ударение и определять его место в структуре слова, качественно характеризовать выделяемые звуки (гласные, мягкий согласный, твердый согласный, ударный гласный, безударный гласный звук) правильно употреблять соответствующие термины.</a:t>
                      </a:r>
                    </a:p>
                    <a:p>
                      <a:r>
                        <a:rPr lang="ru-RU" sz="1600" dirty="0" smtClean="0"/>
                        <a:t>Познакомить детей со</a:t>
                      </a:r>
                      <a:r>
                        <a:rPr lang="ru-RU" sz="1600" baseline="0" dirty="0" smtClean="0"/>
                        <a:t> словесным составом предложения и звуковым составом слова.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Упражнять в составлении предложений из 2-4 слов, членении простых упражнений на слова с указанием их последовательности.</a:t>
                      </a:r>
                    </a:p>
                    <a:p>
                      <a:r>
                        <a:rPr lang="ru-RU" sz="1600" dirty="0" smtClean="0"/>
                        <a:t>Формировать у детей умение делить слова на слоги, составлять слова из слогов, делить на слоги трехсложные слова с открытыми слогами;</a:t>
                      </a:r>
                    </a:p>
                    <a:p>
                      <a:r>
                        <a:rPr lang="ru-RU" sz="1600" dirty="0" smtClean="0"/>
                        <a:t>знакомить детей с буквами;</a:t>
                      </a:r>
                    </a:p>
                    <a:p>
                      <a:r>
                        <a:rPr lang="ru-RU" sz="1600" dirty="0" smtClean="0"/>
                        <a:t>читать слоги, слова, простые предложения из 2-3 слов.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73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967" y="508000"/>
            <a:ext cx="1190003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Процесс обучения грамоте условно делится на периоды: </a:t>
            </a:r>
            <a:r>
              <a:rPr lang="ru-RU" sz="2400" dirty="0" err="1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добукварный</a:t>
            </a: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и букварный.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b="1" dirty="0" err="1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Добукварный</a:t>
            </a:r>
            <a:r>
              <a:rPr lang="ru-RU" sz="2400" b="1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период - </a:t>
            </a: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предварительный, длительный, подготавливающий период.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Одной из важнейших задач подготовительного </a:t>
            </a:r>
            <a:r>
              <a:rPr lang="ru-RU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добукварного</a:t>
            </a: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периода является развитие зрительного и слухового внимания и восприятия дошкольника.</a:t>
            </a:r>
            <a:endParaRPr lang="ru-RU" dirty="0" smtClean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ru-RU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ru-RU" sz="14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ru-RU" sz="14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55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023099"/>
            <a:ext cx="121920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 ребенка формируются такие понятия как </a:t>
            </a:r>
            <a:r>
              <a:rPr lang="ru-RU" b="1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звук</a:t>
            </a: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b="1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слово, предложение. </a:t>
            </a: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Ребенку объясняют, что он научился составлять предложения, что предложения состоят из слов, что количество слов в предложении может быть разным. Ребенка тренируют в определении количества слов в предложении, в составлении предложений с заданным количеством слов.</a:t>
            </a:r>
          </a:p>
          <a:p>
            <a:pPr>
              <a:lnSpc>
                <a:spcPct val="150000"/>
              </a:lnSpc>
            </a:pPr>
            <a:endParaRPr lang="ru-RU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Очень важным звеном в подготовке ребенка к обучению грамоте является развитие тонкой моторики и навыков ориентировки на плоскости и собственном теле. Учим правильно держать карандаш, закрашивать изображения разного размера и сложности, не выходя за контур, проводить прямые и волнистые, вертикальные и горизонтальные линии, рисовать различные геометрические фигуры. Стоит научить ребенка работать в тетради в крупную клетку, видеть строку, выполнять обводку клеточек, рисовать в клеточках различные фигурки (круги, треугольники), писать палочки.</a:t>
            </a:r>
          </a:p>
        </p:txBody>
      </p:sp>
    </p:spTree>
    <p:extLst>
      <p:ext uri="{BB962C8B-B14F-4D97-AF65-F5344CB8AC3E}">
        <p14:creationId xmlns:p14="http://schemas.microsoft.com/office/powerpoint/2010/main" xmlns="" val="6082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5417" y="949097"/>
            <a:ext cx="113603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Далее работаем с </a:t>
            </a:r>
            <a:r>
              <a:rPr lang="ru-RU" sz="2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слоговым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анализом и синтезом.</a:t>
            </a:r>
          </a:p>
          <a:p>
            <a:endParaRPr lang="ru-RU" sz="2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Когда </a:t>
            </a:r>
            <a:r>
              <a:rPr lang="ru-RU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ребенок освоит слоговой анализ и синтез, можно переходить к звуковому анализу и синтезу. Работа над звуковым анализом и синтезом проводится 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параллельно </a:t>
            </a:r>
            <a:r>
              <a:rPr lang="ru-RU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 обучением грамоте. Ребенка знакомят с буквой и 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соответствующим </a:t>
            </a:r>
            <a:r>
              <a:rPr lang="ru-RU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ей гласным звуком или буквой и 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соответствующим </a:t>
            </a:r>
            <a:r>
              <a:rPr lang="ru-RU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ей пока только твердым согласным 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звуком. </a:t>
            </a:r>
          </a:p>
          <a:p>
            <a:endParaRPr lang="ru-RU" dirty="0" smtClean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r>
              <a:rPr lang="ru-RU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Программы предлагают определенную последовательность изучения букв (в соответствии с онтогенезом развития речи человека).</a:t>
            </a:r>
            <a:r>
              <a:rPr lang="ru-RU" dirty="0" smtClean="0">
                <a:solidFill>
                  <a:srgbClr val="00B05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endParaRPr lang="ru-RU" sz="2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699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9659" y="302359"/>
            <a:ext cx="1004098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ru-RU" sz="2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Звуковой анализ слова начинается с определения начального ударного гласного звука, далее с определения начального гласного звука в безударной позиции.</a:t>
            </a:r>
          </a:p>
          <a:p>
            <a:endParaRPr lang="ru-RU" sz="2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Далее учим детей выделять согласные звуки в конце слова.</a:t>
            </a:r>
          </a:p>
          <a:p>
            <a:endParaRPr lang="ru-RU" sz="2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следующий период работы  следует научить ребенка выделять согласные звуки из начала и середины слова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ru-RU" sz="2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Далее целесообразно научить ребенка определять место любого заданного звука в слове (начало, середина, конец).</a:t>
            </a:r>
          </a:p>
          <a:p>
            <a:endParaRPr lang="ru-RU" sz="2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535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5807" y="721895"/>
            <a:ext cx="10677625" cy="5484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Задачи добукварного периода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ru-RU" sz="2400" dirty="0" smtClean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Развитие зрительного и слухового внимания и восприятия, мышления, памяти. </a:t>
            </a:r>
          </a:p>
          <a:p>
            <a:pPr marL="342900" indent="-342900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Формирование навыков ориентировки в схеме собственного тела, на плоскости, в пространстве. </a:t>
            </a:r>
          </a:p>
          <a:p>
            <a:pPr marL="342900" indent="-342900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Развитие навыков общения и связной речи. Формирование умения вести диалог и связно излагать свои мысли. </a:t>
            </a:r>
          </a:p>
          <a:p>
            <a:pPr marL="342900" indent="-342900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Развитие фонематических процессов: восприятия, представлений. </a:t>
            </a:r>
          </a:p>
          <a:p>
            <a:pPr marL="342900" indent="-342900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Формирование понятий </a:t>
            </a:r>
            <a:r>
              <a:rPr lang="ru-RU" sz="2800" dirty="0" smtClean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звук, гласный звук, согласный звук </a:t>
            </a: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и умения оперировать этими понятиями</a:t>
            </a:r>
            <a:r>
              <a:rPr lang="ru-RU" sz="2400" i="1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 </a:t>
            </a:r>
            <a:r>
              <a:rPr lang="ru-RU" sz="2400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Формирование понятий </a:t>
            </a:r>
            <a:r>
              <a:rPr lang="ru-RU" sz="2800" dirty="0" smtClean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слог, слово, предложение. </a:t>
            </a:r>
            <a:endParaRPr lang="ru-RU" sz="2400" dirty="0" smtClean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</a:t>
            </a:r>
            <a:endParaRPr lang="ru-RU" sz="14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869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</TotalTime>
  <Words>1489</Words>
  <Application>Microsoft Office PowerPoint</Application>
  <PresentationFormat>Произвольный</PresentationFormat>
  <Paragraphs>131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 Нищев</dc:creator>
  <cp:lastModifiedBy>Пользователь</cp:lastModifiedBy>
  <cp:revision>61</cp:revision>
  <dcterms:created xsi:type="dcterms:W3CDTF">2015-09-21T15:03:56Z</dcterms:created>
  <dcterms:modified xsi:type="dcterms:W3CDTF">2024-08-22T06:45:02Z</dcterms:modified>
</cp:coreProperties>
</file>